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5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1pPr>
    <a:lvl2pPr indent="2286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2pPr>
    <a:lvl3pPr indent="4572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3pPr>
    <a:lvl4pPr indent="6858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4pPr>
    <a:lvl5pPr indent="9144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1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FF33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30" name="Rectangle 11"/>
          <p:cNvSpPr/>
          <p:nvPr/>
        </p:nvSpPr>
        <p:spPr>
          <a:xfrm flipV="1">
            <a:off x="0" y="6705599"/>
            <a:ext cx="9144000" cy="198118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pic>
        <p:nvPicPr>
          <p:cNvPr id="31" name="Picture 10" descr="Picture 10"/>
          <p:cNvPicPr>
            <a:picLocks noChangeAspect="1"/>
          </p:cNvPicPr>
          <p:nvPr/>
        </p:nvPicPr>
        <p:blipFill>
          <a:blip r:embed="rId2"/>
          <a:srcRect b="10713"/>
          <a:stretch>
            <a:fillRect/>
          </a:stretch>
        </p:blipFill>
        <p:spPr>
          <a:xfrm>
            <a:off x="6553200" y="228600"/>
            <a:ext cx="2057400" cy="63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Picture 10" descr="Picture 10"/>
          <p:cNvPicPr>
            <a:picLocks noChangeAspect="1"/>
          </p:cNvPicPr>
          <p:nvPr/>
        </p:nvPicPr>
        <p:blipFill>
          <a:blip r:embed="rId2"/>
          <a:srcRect b="10713"/>
          <a:stretch>
            <a:fillRect/>
          </a:stretch>
        </p:blipFill>
        <p:spPr>
          <a:xfrm>
            <a:off x="6553200" y="228600"/>
            <a:ext cx="2057400" cy="635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" name="Group 7"/>
          <p:cNvGrpSpPr/>
          <p:nvPr/>
        </p:nvGrpSpPr>
        <p:grpSpPr>
          <a:xfrm>
            <a:off x="6146800" y="-2"/>
            <a:ext cx="2997200" cy="876304"/>
            <a:chOff x="0" y="0"/>
            <a:chExt cx="2997200" cy="876302"/>
          </a:xfrm>
        </p:grpSpPr>
        <p:sp>
          <p:nvSpPr>
            <p:cNvPr id="33" name="Rectangle 11"/>
            <p:cNvSpPr/>
            <p:nvPr/>
          </p:nvSpPr>
          <p:spPr>
            <a:xfrm>
              <a:off x="0" y="-1"/>
              <a:ext cx="2997200" cy="838201"/>
            </a:xfrm>
            <a:prstGeom prst="rect">
              <a:avLst/>
            </a:prstGeom>
            <a:solidFill>
              <a:srgbClr val="FF33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pic>
          <p:nvPicPr>
            <p:cNvPr id="34" name="Picture 9" descr="Picture 9"/>
            <p:cNvPicPr>
              <a:picLocks noChangeAspect="1"/>
            </p:cNvPicPr>
            <p:nvPr/>
          </p:nvPicPr>
          <p:blipFill>
            <a:blip r:embed="rId2"/>
            <a:srcRect b="10713"/>
            <a:stretch>
              <a:fillRect/>
            </a:stretch>
          </p:blipFill>
          <p:spPr>
            <a:xfrm>
              <a:off x="406399" y="228600"/>
              <a:ext cx="2057401" cy="635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" name="Rectangle 18"/>
            <p:cNvSpPr/>
            <p:nvPr/>
          </p:nvSpPr>
          <p:spPr>
            <a:xfrm>
              <a:off x="380999" y="190500"/>
              <a:ext cx="2076451" cy="68580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37" name="Picture 15" descr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228600"/>
            <a:ext cx="1920875" cy="609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Picture 10" descr="Picture 10"/>
          <p:cNvPicPr>
            <a:picLocks noChangeAspect="1"/>
          </p:cNvPicPr>
          <p:nvPr/>
        </p:nvPicPr>
        <p:blipFill>
          <a:blip r:embed="rId2"/>
          <a:srcRect b="10713"/>
          <a:stretch>
            <a:fillRect/>
          </a:stretch>
        </p:blipFill>
        <p:spPr>
          <a:xfrm>
            <a:off x="6553200" y="228600"/>
            <a:ext cx="2057400" cy="635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" name="Group 7"/>
          <p:cNvGrpSpPr/>
          <p:nvPr/>
        </p:nvGrpSpPr>
        <p:grpSpPr>
          <a:xfrm>
            <a:off x="6146800" y="-2"/>
            <a:ext cx="2997200" cy="876304"/>
            <a:chOff x="0" y="0"/>
            <a:chExt cx="2997200" cy="876302"/>
          </a:xfrm>
        </p:grpSpPr>
        <p:sp>
          <p:nvSpPr>
            <p:cNvPr id="39" name="Rectangle 11"/>
            <p:cNvSpPr/>
            <p:nvPr/>
          </p:nvSpPr>
          <p:spPr>
            <a:xfrm>
              <a:off x="0" y="-1"/>
              <a:ext cx="2997200" cy="838201"/>
            </a:xfrm>
            <a:prstGeom prst="rect">
              <a:avLst/>
            </a:prstGeom>
            <a:solidFill>
              <a:srgbClr val="FF33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pic>
          <p:nvPicPr>
            <p:cNvPr id="40" name="Picture 9" descr="Picture 9"/>
            <p:cNvPicPr>
              <a:picLocks noChangeAspect="1"/>
            </p:cNvPicPr>
            <p:nvPr/>
          </p:nvPicPr>
          <p:blipFill>
            <a:blip r:embed="rId2"/>
            <a:srcRect b="10713"/>
            <a:stretch>
              <a:fillRect/>
            </a:stretch>
          </p:blipFill>
          <p:spPr>
            <a:xfrm>
              <a:off x="406399" y="228600"/>
              <a:ext cx="2057401" cy="635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" name="Rectangle 7"/>
            <p:cNvSpPr/>
            <p:nvPr/>
          </p:nvSpPr>
          <p:spPr>
            <a:xfrm>
              <a:off x="380999" y="190500"/>
              <a:ext cx="2076451" cy="68580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43" name="Picture 15" descr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228600"/>
            <a:ext cx="1920875" cy="609600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6477000" cy="83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5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525963"/>
          </a:xfrm>
          <a:prstGeom prst="rect">
            <a:avLst/>
          </a:prstGeom>
        </p:spPr>
        <p:txBody>
          <a:bodyPr/>
          <a:lstStyle>
            <a:lvl1pPr marL="214312" indent="-214312" defTabSz="457200">
              <a:spcBef>
                <a:spcPts val="0"/>
              </a:spcBef>
              <a:buSzPct val="100000"/>
              <a:buFont typeface="Arial"/>
              <a:buChar char="•"/>
              <a:defRPr sz="2000">
                <a:solidFill>
                  <a:srgbClr val="0D0D0D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  <a:lvl2pPr marL="661306" indent="-204106" defTabSz="457200">
              <a:spcBef>
                <a:spcPts val="0"/>
              </a:spcBef>
              <a:buSzPct val="100000"/>
              <a:buFont typeface="Arial"/>
              <a:buChar char="–"/>
              <a:defRPr sz="2000">
                <a:solidFill>
                  <a:srgbClr val="0D0D0D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2pPr>
            <a:lvl3pPr marL="1104900" indent="-190500" defTabSz="457200">
              <a:spcBef>
                <a:spcPts val="0"/>
              </a:spcBef>
              <a:buSzPct val="100000"/>
              <a:buFont typeface="Arial"/>
              <a:buChar char="•"/>
              <a:defRPr sz="2000">
                <a:solidFill>
                  <a:srgbClr val="0D0D0D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3pPr>
            <a:lvl4pPr marL="1600200" indent="-228600" defTabSz="457200">
              <a:spcBef>
                <a:spcPts val="0"/>
              </a:spcBef>
              <a:buSzPct val="100000"/>
              <a:buFont typeface="Arial"/>
              <a:buChar char="–"/>
              <a:defRPr sz="2000">
                <a:solidFill>
                  <a:srgbClr val="0D0D0D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4pPr>
            <a:lvl5pPr marL="2057399" indent="-228599" defTabSz="457200">
              <a:spcBef>
                <a:spcPts val="0"/>
              </a:spcBef>
              <a:buSzPct val="100000"/>
              <a:buFont typeface="Arial"/>
              <a:buChar char="»"/>
              <a:defRPr sz="2000">
                <a:solidFill>
                  <a:srgbClr val="0D0D0D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FF33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3" name="Rectangle 11"/>
          <p:cNvSpPr/>
          <p:nvPr/>
        </p:nvSpPr>
        <p:spPr>
          <a:xfrm flipV="1">
            <a:off x="0" y="6705599"/>
            <a:ext cx="9144000" cy="198118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pic>
        <p:nvPicPr>
          <p:cNvPr id="4" name="Picture 10" descr="Picture 10"/>
          <p:cNvPicPr>
            <a:picLocks noChangeAspect="1"/>
          </p:cNvPicPr>
          <p:nvPr/>
        </p:nvPicPr>
        <p:blipFill>
          <a:blip r:embed="rId4"/>
          <a:srcRect b="10713"/>
          <a:stretch>
            <a:fillRect/>
          </a:stretch>
        </p:blipFill>
        <p:spPr>
          <a:xfrm>
            <a:off x="6553200" y="228600"/>
            <a:ext cx="2057400" cy="63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10" descr="Picture 10"/>
          <p:cNvPicPr>
            <a:picLocks noChangeAspect="1"/>
          </p:cNvPicPr>
          <p:nvPr/>
        </p:nvPicPr>
        <p:blipFill>
          <a:blip r:embed="rId4"/>
          <a:srcRect b="10713"/>
          <a:stretch>
            <a:fillRect/>
          </a:stretch>
        </p:blipFill>
        <p:spPr>
          <a:xfrm>
            <a:off x="6553200" y="228600"/>
            <a:ext cx="2057400" cy="635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" name="Group 7"/>
          <p:cNvGrpSpPr/>
          <p:nvPr/>
        </p:nvGrpSpPr>
        <p:grpSpPr>
          <a:xfrm>
            <a:off x="6146800" y="-2"/>
            <a:ext cx="2997200" cy="876304"/>
            <a:chOff x="0" y="0"/>
            <a:chExt cx="2997200" cy="876302"/>
          </a:xfrm>
        </p:grpSpPr>
        <p:sp>
          <p:nvSpPr>
            <p:cNvPr id="6" name="Rectangle 11"/>
            <p:cNvSpPr/>
            <p:nvPr/>
          </p:nvSpPr>
          <p:spPr>
            <a:xfrm>
              <a:off x="0" y="-1"/>
              <a:ext cx="2997200" cy="838201"/>
            </a:xfrm>
            <a:prstGeom prst="rect">
              <a:avLst/>
            </a:prstGeom>
            <a:solidFill>
              <a:srgbClr val="FF33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pic>
          <p:nvPicPr>
            <p:cNvPr id="7" name="Picture 9" descr="Picture 9"/>
            <p:cNvPicPr>
              <a:picLocks noChangeAspect="1"/>
            </p:cNvPicPr>
            <p:nvPr/>
          </p:nvPicPr>
          <p:blipFill>
            <a:blip r:embed="rId4"/>
            <a:srcRect b="10713"/>
            <a:stretch>
              <a:fillRect/>
            </a:stretch>
          </p:blipFill>
          <p:spPr>
            <a:xfrm>
              <a:off x="406399" y="228600"/>
              <a:ext cx="2057401" cy="635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" name="Rectangle 18"/>
            <p:cNvSpPr/>
            <p:nvPr/>
          </p:nvSpPr>
          <p:spPr>
            <a:xfrm>
              <a:off x="380999" y="190500"/>
              <a:ext cx="2076451" cy="68580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10" name="Picture 15" descr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228600"/>
            <a:ext cx="1920875" cy="60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0" y="1"/>
            <a:ext cx="5486400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idx="1"/>
          </p:nvPr>
        </p:nvSpPr>
        <p:spPr>
          <a:xfrm>
            <a:off x="533400" y="1371600"/>
            <a:ext cx="8153400" cy="472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8" y="6414761"/>
            <a:ext cx="258623" cy="248303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sng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sng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sng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sng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sng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sng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sng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sng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sng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0" marR="0" indent="0" algn="just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just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just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just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just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just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just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just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just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vatpoint.com/react-redux" TargetMode="External"/><Relationship Id="rId2" Type="http://schemas.openxmlformats.org/officeDocument/2006/relationships/hyperlink" Target="https://www.w3schools.com/REACT/DEFAULT.AS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usic.amazon.in/" TargetMode="External"/><Relationship Id="rId5" Type="http://schemas.openxmlformats.org/officeDocument/2006/relationships/hyperlink" Target="https://open.spotify.com/" TargetMode="External"/><Relationship Id="rId4" Type="http://schemas.openxmlformats.org/officeDocument/2006/relationships/hyperlink" Target="https://www.geeksforgeeks.org/react-material-ui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1"/>
          <p:cNvSpPr txBox="1"/>
          <p:nvPr/>
        </p:nvSpPr>
        <p:spPr>
          <a:xfrm>
            <a:off x="1277518" y="1497280"/>
            <a:ext cx="6436564" cy="802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118" tIns="33118" rIns="33118" bIns="33118" anchor="ctr">
            <a:spAutoFit/>
          </a:bodyPr>
          <a:lstStyle>
            <a:lvl1pPr algn="ctr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4800" b="1">
                <a:solidFill>
                  <a:schemeClr val="accent2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VUSIC</a:t>
            </a:r>
          </a:p>
        </p:txBody>
      </p:sp>
      <p:sp>
        <p:nvSpPr>
          <p:cNvPr id="56" name="TextBox 3"/>
          <p:cNvSpPr txBox="1"/>
          <p:nvPr/>
        </p:nvSpPr>
        <p:spPr>
          <a:xfrm>
            <a:off x="515618" y="2374900"/>
            <a:ext cx="7680964" cy="2728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ct val="150000"/>
              </a:lnSpc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PRESENTED</a:t>
            </a:r>
            <a:r>
              <a:rPr b="0" u="none"/>
              <a:t> </a:t>
            </a:r>
            <a:r>
              <a:t>BY:</a:t>
            </a:r>
          </a:p>
          <a:p>
            <a:pPr algn="ctr">
              <a:lnSpc>
                <a:spcPct val="15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r>
              <a:t>GEETIKA MEHTA(2201990325</a:t>
            </a:r>
            <a:r>
              <a:rPr b="1" u="sng"/>
              <a:t>)</a:t>
            </a:r>
          </a:p>
          <a:p>
            <a:pPr algn="ctr">
              <a:lnSpc>
                <a:spcPct val="15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r>
              <a:t>GOPIKA ASHUTOSH GOYAL(2210990328)</a:t>
            </a:r>
          </a:p>
          <a:p>
            <a:pPr algn="ctr">
              <a:lnSpc>
                <a:spcPct val="15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r>
              <a:t>DILJOT KAUR(2210990285</a:t>
            </a:r>
            <a:r>
              <a:rPr b="1" u="sng"/>
              <a:t>)</a:t>
            </a:r>
          </a:p>
          <a:p>
            <a:pPr algn="ctr">
              <a:lnSpc>
                <a:spcPct val="150000"/>
              </a:lnSpc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UNDER SUPERVISION OF</a:t>
            </a:r>
          </a:p>
          <a:p>
            <a:pPr algn="ctr">
              <a:lnSpc>
                <a:spcPct val="15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r>
              <a:t>MR.VIKAS PATEL </a:t>
            </a:r>
          </a:p>
          <a:p>
            <a:pPr algn="ctr">
              <a:lnSpc>
                <a:spcPct val="15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r>
              <a:t>MS. PARUL</a:t>
            </a:r>
          </a:p>
        </p:txBody>
      </p:sp>
      <p:sp>
        <p:nvSpPr>
          <p:cNvPr id="57" name="TextBox 5"/>
          <p:cNvSpPr txBox="1"/>
          <p:nvPr/>
        </p:nvSpPr>
        <p:spPr>
          <a:xfrm>
            <a:off x="1912618" y="5620435"/>
            <a:ext cx="5166363" cy="617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DEPARTMENT OF COMPUTER SCIENCE AND ENGINEERING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OUR WEBSITE</a:t>
            </a:r>
          </a:p>
        </p:txBody>
      </p:sp>
      <p:pic>
        <p:nvPicPr>
          <p:cNvPr id="89" name="Screenshot 2024-05-02 at 8.34.35 PM.png" descr="Screenshot 2024-05-02 at 8.34.35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76" y="831545"/>
            <a:ext cx="5450771" cy="3544855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90" name="Screenshot 2024-05-02 at 8.33.53 PM.png" descr="Screenshot 2024-05-02 at 8.33.53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719" y="3019985"/>
            <a:ext cx="5580426" cy="3629175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sp>
        <p:nvSpPr>
          <p:cNvPr id="9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201448" y="1295400"/>
            <a:ext cx="8485352" cy="4842405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120000"/>
              </a:lnSpc>
              <a:buSzTx/>
              <a:buNone/>
              <a:defRPr sz="1900"/>
            </a:pPr>
            <a:r>
              <a:t>To conclude, our Spotify clone project aims to simplify music discovery and enjoyment for our users. </a:t>
            </a:r>
          </a:p>
          <a:p>
            <a:pPr marL="0" indent="0">
              <a:lnSpc>
                <a:spcPct val="120000"/>
              </a:lnSpc>
              <a:buSzTx/>
              <a:buNone/>
              <a:defRPr sz="1900"/>
            </a:pPr>
            <a:endParaRPr/>
          </a:p>
          <a:p>
            <a:pPr marL="0" indent="0">
              <a:lnSpc>
                <a:spcPct val="120000"/>
              </a:lnSpc>
              <a:buSzTx/>
              <a:buNone/>
              <a:defRPr sz="1900"/>
            </a:pPr>
            <a:endParaRPr/>
          </a:p>
          <a:p>
            <a:pPr marL="0" indent="0">
              <a:lnSpc>
                <a:spcPct val="120000"/>
              </a:lnSpc>
              <a:buSzTx/>
              <a:buNone/>
              <a:defRPr sz="1900"/>
            </a:pPr>
            <a:r>
              <a:t>Through the implementation of a user-friendly interface and the integration of innovative features, such as personalised recommendations and collaborative playlist creation, we strive to enhance every aspect of the music streaming journey. </a:t>
            </a:r>
          </a:p>
          <a:p>
            <a:pPr marL="0" indent="0">
              <a:lnSpc>
                <a:spcPct val="120000"/>
              </a:lnSpc>
              <a:buSzTx/>
              <a:buNone/>
              <a:defRPr sz="1900"/>
            </a:pPr>
            <a:endParaRPr/>
          </a:p>
          <a:p>
            <a:pPr marL="0" indent="0">
              <a:lnSpc>
                <a:spcPct val="120000"/>
              </a:lnSpc>
              <a:buSzTx/>
              <a:buNone/>
              <a:defRPr sz="1900"/>
            </a:pPr>
            <a:endParaRPr/>
          </a:p>
          <a:p>
            <a:pPr marL="0" indent="0">
              <a:lnSpc>
                <a:spcPct val="120000"/>
              </a:lnSpc>
              <a:buSzTx/>
              <a:buNone/>
              <a:defRPr sz="1900"/>
            </a:pPr>
            <a:r>
              <a:t>By prioritising simplicity, convenience, and engagement, we aim to create a platform that resonates with our peers and enriches their musical experiences.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QUESTIONS"/>
          <p:cNvSpPr txBox="1">
            <a:spLocks noGrp="1"/>
          </p:cNvSpPr>
          <p:nvPr>
            <p:ph type="ctrTitle"/>
          </p:nvPr>
        </p:nvSpPr>
        <p:spPr>
          <a:xfrm>
            <a:off x="0" y="1"/>
            <a:ext cx="6491784" cy="914401"/>
          </a:xfrm>
          <a:prstGeom prst="rect">
            <a:avLst/>
          </a:prstGeom>
        </p:spPr>
        <p:txBody>
          <a:bodyPr/>
          <a:lstStyle/>
          <a:p>
            <a:r>
              <a:t>QUESTIONS</a:t>
            </a:r>
          </a:p>
        </p:txBody>
      </p:sp>
      <p:pic>
        <p:nvPicPr>
          <p:cNvPr id="96" name="questions.jpeg" descr="questions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17" y="1673686"/>
            <a:ext cx="8914166" cy="33428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457200" y="1190393"/>
            <a:ext cx="8229600" cy="3021780"/>
          </a:xfrm>
          <a:prstGeom prst="rect">
            <a:avLst/>
          </a:prstGeom>
        </p:spPr>
        <p:txBody>
          <a:bodyPr anchor="ctr"/>
          <a:lstStyle/>
          <a:p>
            <a:pPr marL="279400" indent="-254000">
              <a:lnSpc>
                <a:spcPct val="200000"/>
              </a:lnSpc>
              <a:buClr>
                <a:srgbClr val="000000"/>
              </a:buClr>
              <a:buFontTx/>
              <a:defRPr sz="1900"/>
            </a:pPr>
            <a:r>
              <a:rPr u="sng">
                <a:solidFill>
                  <a:srgbClr val="0000FF"/>
                </a:solidFill>
                <a:hlinkClick r:id="rId2"/>
              </a:rPr>
              <a:t>https://www.w3schools.com/REACT/DEFAULT.ASP</a:t>
            </a:r>
          </a:p>
          <a:p>
            <a:pPr marL="279400" indent="-254000">
              <a:lnSpc>
                <a:spcPct val="200000"/>
              </a:lnSpc>
              <a:buClr>
                <a:srgbClr val="000000"/>
              </a:buClr>
              <a:buFontTx/>
              <a:defRPr sz="1900"/>
            </a:pPr>
            <a:r>
              <a:rPr u="sng">
                <a:solidFill>
                  <a:srgbClr val="0000FF"/>
                </a:solidFill>
                <a:hlinkClick r:id="rId3"/>
              </a:rPr>
              <a:t>https://www.javatpoint.com/react-redux</a:t>
            </a:r>
          </a:p>
          <a:p>
            <a:pPr marL="279400" indent="-254000">
              <a:lnSpc>
                <a:spcPct val="200000"/>
              </a:lnSpc>
              <a:buClr>
                <a:srgbClr val="000000"/>
              </a:buClr>
              <a:buFontTx/>
              <a:defRPr sz="1900"/>
            </a:pPr>
            <a:r>
              <a:rPr u="sng">
                <a:solidFill>
                  <a:srgbClr val="0000FF"/>
                </a:solidFill>
                <a:hlinkClick r:id="rId4"/>
              </a:rPr>
              <a:t>https://www.geeksforgeeks.org/react-material-ui/</a:t>
            </a:r>
          </a:p>
          <a:p>
            <a:pPr marL="279400" indent="-254000">
              <a:lnSpc>
                <a:spcPct val="200000"/>
              </a:lnSpc>
              <a:buClr>
                <a:srgbClr val="000000"/>
              </a:buClr>
              <a:buFontTx/>
              <a:defRPr sz="1900"/>
            </a:pPr>
            <a:r>
              <a:rPr u="sng">
                <a:solidFill>
                  <a:srgbClr val="0000FF"/>
                </a:solidFill>
                <a:hlinkClick r:id="rId5"/>
              </a:rPr>
              <a:t>https://open.spotify.com/</a:t>
            </a:r>
          </a:p>
          <a:p>
            <a:pPr marL="279400" indent="-254000">
              <a:lnSpc>
                <a:spcPct val="200000"/>
              </a:lnSpc>
              <a:buClr>
                <a:srgbClr val="000000"/>
              </a:buClr>
              <a:buFontTx/>
              <a:defRPr sz="1900"/>
            </a:pPr>
            <a:r>
              <a:rPr u="sng">
                <a:solidFill>
                  <a:srgbClr val="0000FF"/>
                </a:solidFill>
                <a:hlinkClick r:id="rId6"/>
              </a:rPr>
              <a:t>https://music.amazon.in/</a:t>
            </a:r>
          </a:p>
        </p:txBody>
      </p:sp>
      <p:sp>
        <p:nvSpPr>
          <p:cNvPr id="99" name="REFERENCES"/>
          <p:cNvSpPr txBox="1"/>
          <p:nvPr/>
        </p:nvSpPr>
        <p:spPr>
          <a:xfrm>
            <a:off x="213146" y="144433"/>
            <a:ext cx="5942116" cy="549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600" b="1" u="sng"/>
            </a:lvl1pPr>
          </a:lstStyle>
          <a:p>
            <a:r>
              <a:t>REFERENCES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 YOU!</a:t>
            </a:r>
          </a:p>
        </p:txBody>
      </p:sp>
      <p:pic>
        <p:nvPicPr>
          <p:cNvPr id="102" name="thankyou.jpeg" descr="thankyou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87500"/>
            <a:ext cx="7772400" cy="368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INDEX"/>
          <p:cNvSpPr txBox="1">
            <a:spLocks noGrp="1"/>
          </p:cNvSpPr>
          <p:nvPr>
            <p:ph type="ctrTitle"/>
          </p:nvPr>
        </p:nvSpPr>
        <p:spPr>
          <a:xfrm>
            <a:off x="0" y="1"/>
            <a:ext cx="6462342" cy="838198"/>
          </a:xfrm>
          <a:prstGeom prst="rect">
            <a:avLst/>
          </a:prstGeom>
        </p:spPr>
        <p:txBody>
          <a:bodyPr/>
          <a:lstStyle/>
          <a:p>
            <a:r>
              <a:t>INDEX</a:t>
            </a:r>
          </a:p>
        </p:txBody>
      </p:sp>
      <p:sp>
        <p:nvSpPr>
          <p:cNvPr id="60" name="Introduction…"/>
          <p:cNvSpPr txBox="1">
            <a:spLocks noGrp="1"/>
          </p:cNvSpPr>
          <p:nvPr>
            <p:ph type="subTitle" idx="1"/>
          </p:nvPr>
        </p:nvSpPr>
        <p:spPr>
          <a:xfrm>
            <a:off x="495299" y="1272525"/>
            <a:ext cx="8153401" cy="4848624"/>
          </a:xfrm>
          <a:prstGeom prst="rect">
            <a:avLst/>
          </a:prstGeom>
        </p:spPr>
        <p:txBody>
          <a:bodyPr anchor="ctr"/>
          <a:lstStyle/>
          <a:p>
            <a:pPr marL="109139" indent="-109139">
              <a:buClr>
                <a:srgbClr val="000000"/>
              </a:buClr>
              <a:buSzPct val="66000"/>
              <a:buFont typeface="Calibri"/>
              <a:buChar char="❖"/>
            </a:pPr>
            <a:r>
              <a:t>  Introduction</a:t>
            </a:r>
          </a:p>
          <a:p>
            <a:pPr marL="109139" indent="-109139">
              <a:buClr>
                <a:srgbClr val="000000"/>
              </a:buClr>
              <a:buSzPct val="66000"/>
              <a:buFont typeface="Calibri"/>
              <a:buChar char="❖"/>
            </a:pPr>
            <a:r>
              <a:t>  Problem Statement</a:t>
            </a:r>
          </a:p>
          <a:p>
            <a:pPr marL="109139" indent="-109139">
              <a:buClr>
                <a:srgbClr val="000000"/>
              </a:buClr>
              <a:buSzPct val="66000"/>
              <a:buFont typeface="Calibri"/>
              <a:buChar char="❖"/>
            </a:pPr>
            <a:r>
              <a:t>  Motivation</a:t>
            </a:r>
          </a:p>
          <a:p>
            <a:pPr marL="109139" indent="-109139">
              <a:buClr>
                <a:srgbClr val="000000"/>
              </a:buClr>
              <a:buSzPct val="66000"/>
              <a:buFont typeface="Calibri"/>
              <a:buChar char="❖"/>
            </a:pPr>
            <a:r>
              <a:t>  Technologies Used</a:t>
            </a:r>
          </a:p>
          <a:p>
            <a:pPr marL="109139" indent="-109139">
              <a:buClr>
                <a:srgbClr val="000000"/>
              </a:buClr>
              <a:buSzPct val="66000"/>
              <a:buFont typeface="Calibri"/>
              <a:buChar char="❖"/>
            </a:pPr>
            <a:r>
              <a:t>  Code Snapshots</a:t>
            </a:r>
          </a:p>
          <a:p>
            <a:pPr marL="109139" indent="-109139">
              <a:buClr>
                <a:srgbClr val="000000"/>
              </a:buClr>
              <a:buSzPct val="66000"/>
              <a:buFont typeface="Calibri"/>
              <a:buChar char="❖"/>
            </a:pPr>
            <a:r>
              <a:t>  Our Website</a:t>
            </a:r>
          </a:p>
          <a:p>
            <a:pPr marL="109139" indent="-109139">
              <a:buClr>
                <a:srgbClr val="000000"/>
              </a:buClr>
              <a:buSzPct val="66000"/>
              <a:buFont typeface="Calibri"/>
              <a:buChar char="❖"/>
            </a:pPr>
            <a:r>
              <a:t>  Conclusion</a:t>
            </a:r>
          </a:p>
          <a:p>
            <a:pPr marL="109139" indent="-109139">
              <a:buClr>
                <a:srgbClr val="000000"/>
              </a:buClr>
              <a:buSzPct val="66000"/>
              <a:buFont typeface="Calibri"/>
              <a:buChar char="❖"/>
            </a:pPr>
            <a:r>
              <a:t>  Questions</a:t>
            </a:r>
          </a:p>
          <a:p>
            <a:pPr marL="109139" indent="-109139">
              <a:buClr>
                <a:srgbClr val="000000"/>
              </a:buClr>
              <a:buSzPct val="66000"/>
              <a:buFont typeface="Calibri"/>
              <a:buChar char="❖"/>
            </a:pPr>
            <a:r>
              <a:t>  References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</a:t>
            </a:r>
          </a:p>
        </p:txBody>
      </p:sp>
      <p:sp>
        <p:nvSpPr>
          <p:cNvPr id="6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525963"/>
          </a:xfrm>
          <a:prstGeom prst="rect">
            <a:avLst/>
          </a:prstGeom>
        </p:spPr>
        <p:txBody>
          <a:bodyPr anchor="ctr"/>
          <a:lstStyle/>
          <a:p>
            <a:pPr marL="203581" indent="-152781">
              <a:lnSpc>
                <a:spcPct val="120000"/>
              </a:lnSpc>
              <a:buSzPct val="122000"/>
              <a:buFontTx/>
            </a:pPr>
            <a:r>
              <a:t>Inspired by the popularity of platforms like Spotify, we embarked on a journey to create our own version – Vusic. A platform that not only provides access to millions of songs but also prioritises user experience and innovation.</a:t>
            </a:r>
          </a:p>
          <a:p>
            <a:pPr marL="0" indent="0">
              <a:lnSpc>
                <a:spcPct val="120000"/>
              </a:lnSpc>
              <a:buSzTx/>
              <a:buNone/>
            </a:pPr>
            <a:endParaRPr/>
          </a:p>
          <a:p>
            <a:pPr marL="0" indent="0">
              <a:lnSpc>
                <a:spcPct val="120000"/>
              </a:lnSpc>
              <a:buSzTx/>
              <a:buNone/>
            </a:pPr>
            <a:endParaRPr/>
          </a:p>
          <a:p>
            <a:pPr marL="0" indent="0">
              <a:lnSpc>
                <a:spcPct val="120000"/>
              </a:lnSpc>
              <a:buSzTx/>
              <a:buNone/>
            </a:pPr>
            <a:endParaRPr/>
          </a:p>
          <a:p>
            <a:pPr marL="203581" indent="-152781">
              <a:lnSpc>
                <a:spcPct val="120000"/>
              </a:lnSpc>
              <a:buSzPct val="122000"/>
              <a:buFontTx/>
              <a:defRPr>
                <a:latin typeface="Söhne"/>
                <a:ea typeface="Söhne"/>
                <a:cs typeface="Söhne"/>
                <a:sym typeface="Söhne"/>
              </a:defRPr>
            </a:pPr>
            <a:r>
              <a:t>As music enthusiasts and aspiring developers, our team recognised the importance of creating a platform that not only offers access to a vast library of songs but also enhances the overall listening experience.</a:t>
            </a:r>
          </a:p>
        </p:txBody>
      </p:sp>
      <p:pic>
        <p:nvPicPr>
          <p:cNvPr id="64" name="Ink 6" descr="In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108" y="1613230"/>
            <a:ext cx="18002" cy="18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1"/>
          <p:cNvSpPr txBox="1">
            <a:spLocks noGrp="1"/>
          </p:cNvSpPr>
          <p:nvPr>
            <p:ph type="title"/>
          </p:nvPr>
        </p:nvSpPr>
        <p:spPr>
          <a:xfrm>
            <a:off x="381000" y="0"/>
            <a:ext cx="6096000" cy="838200"/>
          </a:xfrm>
          <a:prstGeom prst="rect">
            <a:avLst/>
          </a:prstGeom>
        </p:spPr>
        <p:txBody>
          <a:bodyPr/>
          <a:lstStyle/>
          <a:p>
            <a:pPr lvl="2"/>
            <a:r>
              <a:t>PROBLEM STATEMENT </a:t>
            </a:r>
          </a:p>
        </p:txBody>
      </p:sp>
      <p:sp>
        <p:nvSpPr>
          <p:cNvPr id="67" name="Title 1"/>
          <p:cNvSpPr txBox="1"/>
          <p:nvPr/>
        </p:nvSpPr>
        <p:spPr>
          <a:xfrm>
            <a:off x="-335282" y="1033781"/>
            <a:ext cx="8595364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>
                <a:solidFill>
                  <a:srgbClr val="0D0D0D"/>
                </a:solidFill>
                <a:latin typeface="Söhne"/>
                <a:ea typeface="Söhne"/>
                <a:cs typeface="Söhne"/>
                <a:sym typeface="Söhne"/>
              </a:defRPr>
            </a:lvl1pPr>
          </a:lstStyle>
          <a:p>
            <a:r>
              <a:t>.</a:t>
            </a:r>
          </a:p>
        </p:txBody>
      </p:sp>
      <p:sp>
        <p:nvSpPr>
          <p:cNvPr id="68" name="In today's digital age, whether studying, working out, or unwinding, music plays a crucial role in our lives. However, we also understand the limitations and frustrations that users may encounter with existing music  streaming platforms.…"/>
          <p:cNvSpPr txBox="1">
            <a:spLocks noGrp="1"/>
          </p:cNvSpPr>
          <p:nvPr>
            <p:ph type="body" idx="1"/>
          </p:nvPr>
        </p:nvSpPr>
        <p:spPr>
          <a:xfrm>
            <a:off x="118533" y="1007434"/>
            <a:ext cx="8906934" cy="5554332"/>
          </a:xfrm>
          <a:prstGeom prst="rect">
            <a:avLst/>
          </a:prstGeom>
        </p:spPr>
        <p:txBody>
          <a:bodyPr anchor="ctr"/>
          <a:lstStyle/>
          <a:p>
            <a:pPr marL="291463" indent="-253363">
              <a:lnSpc>
                <a:spcPct val="120000"/>
              </a:lnSpc>
              <a:buSzPct val="104999"/>
              <a:buFont typeface="Helvetica"/>
              <a:buChar char="✴"/>
              <a:defRPr sz="1900"/>
            </a:pPr>
            <a:r>
              <a:t>In today's digital age, whether studying, working out, or unwinding, music plays a crucial role in our lives. However, we also understand the limitations and frustrations that users may encounter with existing music  streaming platforms.</a:t>
            </a:r>
          </a:p>
          <a:p>
            <a:pPr marL="304800" indent="-266700">
              <a:lnSpc>
                <a:spcPct val="120000"/>
              </a:lnSpc>
              <a:buSzPct val="104999"/>
              <a:buFont typeface="Helvetica"/>
              <a:buChar char="✴"/>
              <a:defRPr sz="1900"/>
            </a:pPr>
            <a:endParaRPr/>
          </a:p>
          <a:p>
            <a:pPr marL="291463" indent="-253363">
              <a:lnSpc>
                <a:spcPct val="120000"/>
              </a:lnSpc>
              <a:buSzPct val="104999"/>
              <a:buFont typeface="Helvetica"/>
              <a:buChar char="✴"/>
              <a:defRPr sz="1900"/>
            </a:pPr>
            <a:r>
              <a:t>Existing platforms often fail to fully satisfy users' needs, leading to frustration and dissatisfaction. These platforms lack certain features and functionalities that would enhance the overall listening experience. </a:t>
            </a:r>
          </a:p>
          <a:p>
            <a:pPr marL="0" indent="0">
              <a:lnSpc>
                <a:spcPct val="120000"/>
              </a:lnSpc>
              <a:buSzTx/>
              <a:buNone/>
              <a:defRPr sz="1900"/>
            </a:pPr>
            <a:endParaRPr/>
          </a:p>
          <a:p>
            <a:pPr marL="291463" indent="-253363">
              <a:lnSpc>
                <a:spcPct val="120000"/>
              </a:lnSpc>
              <a:buSzPct val="104999"/>
              <a:buFont typeface="Helvetica"/>
              <a:buChar char="✴"/>
              <a:defRPr sz="1900"/>
            </a:pPr>
            <a:r>
              <a:t>Users encounter issues such as limited song availability, repetitive ads, clunky user interfaces, and a lack of personalised recommendations. </a:t>
            </a:r>
          </a:p>
          <a:p>
            <a:pPr marL="0" indent="0">
              <a:lnSpc>
                <a:spcPct val="120000"/>
              </a:lnSpc>
              <a:buSzTx/>
              <a:buNone/>
              <a:defRPr sz="1900"/>
            </a:pPr>
            <a:endParaRPr/>
          </a:p>
          <a:p>
            <a:pPr marL="291463" indent="-253363">
              <a:lnSpc>
                <a:spcPct val="120000"/>
              </a:lnSpc>
              <a:buSzPct val="104999"/>
              <a:buFont typeface="Helvetica"/>
              <a:buChar char="✴"/>
              <a:defRPr sz="1900"/>
            </a:pPr>
            <a:r>
              <a:t>These shortcomings highlight the need for a more user-centric and innovative music streaming platform that addresses these pain points and provides a seamless and enjoyable listening experience for all users.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MOTIVATION</a:t>
            </a:r>
          </a:p>
        </p:txBody>
      </p:sp>
      <p:sp>
        <p:nvSpPr>
          <p:cNvPr id="71" name="Rectangle 1"/>
          <p:cNvSpPr txBox="1">
            <a:spLocks noGrp="1"/>
          </p:cNvSpPr>
          <p:nvPr>
            <p:ph type="body" idx="1"/>
          </p:nvPr>
        </p:nvSpPr>
        <p:spPr>
          <a:xfrm>
            <a:off x="449229" y="1182840"/>
            <a:ext cx="8085171" cy="4876933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/>
          <a:p>
            <a:pPr marL="444500" indent="-355600">
              <a:lnSpc>
                <a:spcPct val="120000"/>
              </a:lnSpc>
              <a:buFont typeface="Helvetica"/>
              <a:buChar char="✓"/>
            </a:pPr>
            <a:r>
              <a:t>We love music and wanted to make a platform where people can easily find, share, and enjoy their favourite songs. </a:t>
            </a:r>
          </a:p>
          <a:p>
            <a:pPr marL="0" indent="0">
              <a:lnSpc>
                <a:spcPct val="120000"/>
              </a:lnSpc>
              <a:buSzTx/>
              <a:buNone/>
            </a:pPr>
            <a:endParaRPr/>
          </a:p>
          <a:p>
            <a:pPr marL="0" indent="0">
              <a:lnSpc>
                <a:spcPct val="120000"/>
              </a:lnSpc>
              <a:buSzTx/>
              <a:buNone/>
            </a:pPr>
            <a:endParaRPr/>
          </a:p>
          <a:p>
            <a:pPr marL="444500" indent="-355600">
              <a:lnSpc>
                <a:spcPct val="120000"/>
              </a:lnSpc>
              <a:buFont typeface="Helvetica"/>
              <a:buChar char="✓"/>
            </a:pPr>
            <a:r>
              <a:t>Our project is all about giving users a simple and friendly way to listen to music that fits their mood or activity. </a:t>
            </a:r>
          </a:p>
          <a:p>
            <a:pPr marL="0" indent="0">
              <a:lnSpc>
                <a:spcPct val="120000"/>
              </a:lnSpc>
              <a:buSzTx/>
              <a:buNone/>
            </a:pPr>
            <a:endParaRPr/>
          </a:p>
          <a:p>
            <a:pPr marL="0" indent="0">
              <a:lnSpc>
                <a:spcPct val="120000"/>
              </a:lnSpc>
              <a:buSzTx/>
              <a:buNone/>
            </a:pPr>
            <a:endParaRPr/>
          </a:p>
          <a:p>
            <a:pPr marL="444500" indent="-355600">
              <a:lnSpc>
                <a:spcPct val="120000"/>
              </a:lnSpc>
              <a:buFont typeface="Helvetica"/>
              <a:buChar char="✓"/>
            </a:pPr>
            <a:r>
              <a:t>Whether you're studying, exercising, or just chilling out, our platform is here to help you find the perfect tunes for any moment.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1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6324600" cy="838200"/>
          </a:xfrm>
          <a:prstGeom prst="rect">
            <a:avLst/>
          </a:prstGeom>
        </p:spPr>
        <p:txBody>
          <a:bodyPr/>
          <a:lstStyle/>
          <a:p>
            <a:r>
              <a:t>TECHNOLOGIES USED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505418" y="6414760"/>
            <a:ext cx="181380" cy="24830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75" name="Content Placeholder 1"/>
          <p:cNvSpPr txBox="1">
            <a:spLocks noGrp="1"/>
          </p:cNvSpPr>
          <p:nvPr>
            <p:ph type="body" idx="1"/>
          </p:nvPr>
        </p:nvSpPr>
        <p:spPr>
          <a:xfrm>
            <a:off x="368100" y="990599"/>
            <a:ext cx="8221500" cy="5269677"/>
          </a:xfrm>
          <a:prstGeom prst="rect">
            <a:avLst/>
          </a:prstGeom>
        </p:spPr>
        <p:txBody>
          <a:bodyPr anchor="ctr"/>
          <a:lstStyle/>
          <a:p>
            <a:pPr marL="429768" indent="-298450" defTabSz="429768">
              <a:buClr>
                <a:srgbClr val="0D0D0D"/>
              </a:buClr>
              <a:buFont typeface="TimesNewRomanPSMT"/>
              <a:buAutoNum type="arabicPeriod"/>
              <a:defRPr sz="1879">
                <a:uFillTx/>
              </a:defRPr>
            </a:pPr>
            <a:r>
              <a:rPr b="1"/>
              <a:t>React.js (Version 16.13.1)</a:t>
            </a:r>
            <a:r>
              <a:t>: UI component library for dynamic web interfaces.</a:t>
            </a:r>
          </a:p>
          <a:p>
            <a:pPr marL="0" indent="0" defTabSz="429768">
              <a:buSzTx/>
              <a:buFontTx/>
              <a:buNone/>
              <a:defRPr sz="1879">
                <a:uFillTx/>
              </a:defRPr>
            </a:pPr>
            <a:endParaRPr/>
          </a:p>
          <a:p>
            <a:pPr marL="0" indent="0" defTabSz="429768">
              <a:buSzTx/>
              <a:buFontTx/>
              <a:buNone/>
              <a:defRPr sz="1879">
                <a:uFillTx/>
              </a:defRPr>
            </a:pPr>
            <a:endParaRPr/>
          </a:p>
          <a:p>
            <a:pPr marL="429768" indent="-298450" defTabSz="429768">
              <a:buClr>
                <a:srgbClr val="0D0D0D"/>
              </a:buClr>
              <a:buFont typeface="TimesNewRomanPSMT"/>
              <a:buAutoNum type="arabicPeriod" startAt="2"/>
              <a:defRPr sz="1879">
                <a:uFillTx/>
              </a:defRPr>
            </a:pPr>
            <a:r>
              <a:rPr b="1"/>
              <a:t>Redux (Version 4.0.5)</a:t>
            </a:r>
            <a:r>
              <a:t>: Centralised state management for predictable app behaviour.</a:t>
            </a:r>
          </a:p>
          <a:p>
            <a:pPr marL="0" indent="0" defTabSz="429768">
              <a:buSzTx/>
              <a:buFontTx/>
              <a:buNone/>
              <a:defRPr sz="1879">
                <a:uFillTx/>
              </a:defRPr>
            </a:pPr>
            <a:endParaRPr/>
          </a:p>
          <a:p>
            <a:pPr marL="0" indent="0" defTabSz="429768">
              <a:buSzTx/>
              <a:buFontTx/>
              <a:buNone/>
              <a:defRPr sz="1879">
                <a:uFillTx/>
              </a:defRPr>
            </a:pPr>
            <a:endParaRPr/>
          </a:p>
          <a:p>
            <a:pPr marL="429768" indent="-298450" defTabSz="429768">
              <a:buClr>
                <a:srgbClr val="0D0D0D"/>
              </a:buClr>
              <a:buFont typeface="TimesNewRomanPSMT"/>
              <a:buAutoNum type="arabicPeriod" startAt="3"/>
              <a:defRPr sz="1879">
                <a:uFillTx/>
              </a:defRPr>
            </a:pPr>
            <a:r>
              <a:rPr b="1"/>
              <a:t>React Router DOM (Version 5.2.0)</a:t>
            </a:r>
            <a:r>
              <a:t>: Declarative routing for seamless navigation between components.</a:t>
            </a:r>
          </a:p>
          <a:p>
            <a:pPr marL="0" indent="0" defTabSz="429768">
              <a:buSzTx/>
              <a:buFontTx/>
              <a:buNone/>
              <a:defRPr sz="1879">
                <a:uFillTx/>
              </a:defRPr>
            </a:pPr>
            <a:endParaRPr/>
          </a:p>
          <a:p>
            <a:pPr marL="0" indent="0" defTabSz="429768">
              <a:buSzTx/>
              <a:buFontTx/>
              <a:buNone/>
              <a:defRPr sz="1879">
                <a:uFillTx/>
              </a:defRPr>
            </a:pPr>
            <a:endParaRPr/>
          </a:p>
          <a:p>
            <a:pPr marL="429768" indent="-298450" defTabSz="429768">
              <a:buClr>
                <a:srgbClr val="0D0D0D"/>
              </a:buClr>
              <a:buFont typeface="TimesNewRomanPSMT"/>
              <a:buAutoNum type="arabicPeriod" startAt="4"/>
              <a:defRPr sz="1879">
                <a:uFillTx/>
              </a:defRPr>
            </a:pPr>
            <a:r>
              <a:rPr b="1"/>
              <a:t>Material-UI</a:t>
            </a:r>
            <a:r>
              <a:t>: (Version 4.11.0) for the core components and (Version 4.9.1) for the icons.</a:t>
            </a:r>
          </a:p>
          <a:p>
            <a:pPr marL="0" indent="0" defTabSz="429768">
              <a:buSzTx/>
              <a:buFontTx/>
              <a:buNone/>
              <a:defRPr sz="1879">
                <a:uFillTx/>
              </a:defRPr>
            </a:pPr>
            <a:endParaRPr/>
          </a:p>
          <a:p>
            <a:pPr marL="0" indent="0" defTabSz="429768">
              <a:buSzTx/>
              <a:buFontTx/>
              <a:buNone/>
              <a:defRPr sz="1879">
                <a:uFillTx/>
              </a:defRPr>
            </a:pPr>
            <a:endParaRPr/>
          </a:p>
          <a:p>
            <a:pPr marL="429768" indent="-298450" defTabSz="429768">
              <a:buClr>
                <a:srgbClr val="0D0D0D"/>
              </a:buClr>
              <a:buFont typeface="TimesNewRomanPSMT"/>
              <a:buAutoNum type="arabicPeriod" startAt="5"/>
              <a:defRPr sz="1879">
                <a:uFillTx/>
              </a:defRPr>
            </a:pPr>
            <a:r>
              <a:rPr b="1"/>
              <a:t>Sass [Syntactically Awesome Style Sheets]</a:t>
            </a:r>
            <a:r>
              <a:t>: (Version 1.49.11) for styling.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1"/>
          <p:cNvSpPr txBox="1">
            <a:spLocks noGrp="1"/>
          </p:cNvSpPr>
          <p:nvPr>
            <p:ph type="title"/>
          </p:nvPr>
        </p:nvSpPr>
        <p:spPr>
          <a:xfrm>
            <a:off x="17269" y="19050"/>
            <a:ext cx="6477001" cy="838201"/>
          </a:xfrm>
          <a:prstGeom prst="rect">
            <a:avLst/>
          </a:prstGeom>
        </p:spPr>
        <p:txBody>
          <a:bodyPr/>
          <a:lstStyle/>
          <a:p>
            <a:r>
              <a:t>CODE SNAPSHOTS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0EE5B3-3454-CD80-DE65-B3FFF450C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29" y="857251"/>
            <a:ext cx="4365523" cy="57011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45BB25-1938-779E-2531-2E5A07F49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793" y="857251"/>
            <a:ext cx="4011561" cy="570115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1"/>
          <p:cNvSpPr txBox="1">
            <a:spLocks noGrp="1"/>
          </p:cNvSpPr>
          <p:nvPr>
            <p:ph type="title"/>
          </p:nvPr>
        </p:nvSpPr>
        <p:spPr>
          <a:xfrm>
            <a:off x="-6018" y="0"/>
            <a:ext cx="6515836" cy="838200"/>
          </a:xfrm>
          <a:prstGeom prst="rect">
            <a:avLst/>
          </a:prstGeom>
        </p:spPr>
        <p:txBody>
          <a:bodyPr/>
          <a:lstStyle/>
          <a:p>
            <a:r>
              <a:t>CODE SNAPSHOTS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F30B49-6CC0-5FAB-4E13-CE883C09C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41" y="953729"/>
            <a:ext cx="7125317" cy="545690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OUR WEBSITE</a:t>
            </a:r>
          </a:p>
        </p:txBody>
      </p:sp>
      <p:pic>
        <p:nvPicPr>
          <p:cNvPr id="85" name="Screenshot 2024-05-02 at 8.33.15 PM.png" descr="Screenshot 2024-05-02 at 8.33.15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4" y="884517"/>
            <a:ext cx="5212870" cy="3390139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86" name="Screenshot 2024-05-02 at 8.54.28 PM.png" descr="Screenshot 2024-05-02 at 8.54.28 PM.png"/>
          <p:cNvPicPr>
            <a:picLocks noChangeAspect="1"/>
          </p:cNvPicPr>
          <p:nvPr/>
        </p:nvPicPr>
        <p:blipFill>
          <a:blip r:embed="rId3"/>
          <a:srcRect t="1888"/>
          <a:stretch>
            <a:fillRect/>
          </a:stretch>
        </p:blipFill>
        <p:spPr>
          <a:xfrm>
            <a:off x="3761478" y="3267656"/>
            <a:ext cx="5196748" cy="3315820"/>
          </a:xfrm>
          <a:prstGeom prst="rect">
            <a:avLst/>
          </a:prstGeom>
          <a:ln w="12700">
            <a:miter lim="400000"/>
          </a:ln>
          <a:effectLst>
            <a:outerShdw blurRad="190500" dist="12700" dir="5400000" rotWithShape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560</Words>
  <Application>Microsoft Office PowerPoint</Application>
  <PresentationFormat>On-screen Show (4:3)</PresentationFormat>
  <Paragraphs>77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Helvetica</vt:lpstr>
      <vt:lpstr>TimesNewRomanPSMT</vt:lpstr>
      <vt:lpstr>Office Theme</vt:lpstr>
      <vt:lpstr>PowerPoint Presentation</vt:lpstr>
      <vt:lpstr>INDEX</vt:lpstr>
      <vt:lpstr>INTRODUCTION</vt:lpstr>
      <vt:lpstr>PROBLEM STATEMENT </vt:lpstr>
      <vt:lpstr>MOTIVATION</vt:lpstr>
      <vt:lpstr>TECHNOLOGIES USED</vt:lpstr>
      <vt:lpstr>CODE SNAPSHOTS</vt:lpstr>
      <vt:lpstr>CODE SNAPSHOTS</vt:lpstr>
      <vt:lpstr>OUR WEBSITE</vt:lpstr>
      <vt:lpstr>OUR WEBSITE</vt:lpstr>
      <vt:lpstr>CONCLUSION</vt:lpstr>
      <vt:lpstr>QUESTIONS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Diljot</dc:creator>
  <cp:lastModifiedBy>diljot kaur</cp:lastModifiedBy>
  <cp:revision>1</cp:revision>
  <dcterms:modified xsi:type="dcterms:W3CDTF">2024-05-12T06:16:36Z</dcterms:modified>
</cp:coreProperties>
</file>